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9" r:id="rId5"/>
    <p:sldId id="261" r:id="rId6"/>
    <p:sldId id="276" r:id="rId7"/>
    <p:sldId id="264" r:id="rId8"/>
    <p:sldId id="280" r:id="rId9"/>
    <p:sldId id="281" r:id="rId10"/>
    <p:sldId id="282" r:id="rId11"/>
    <p:sldId id="273" r:id="rId12"/>
    <p:sldId id="274" r:id="rId13"/>
    <p:sldId id="275" r:id="rId14"/>
    <p:sldId id="283" r:id="rId15"/>
    <p:sldId id="284" r:id="rId16"/>
    <p:sldId id="278" r:id="rId17"/>
    <p:sldId id="279" r:id="rId18"/>
    <p:sldId id="263" r:id="rId19"/>
    <p:sldId id="269" r:id="rId20"/>
    <p:sldId id="268" r:id="rId21"/>
    <p:sldId id="267"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0" d="100"/>
          <a:sy n="90" d="100"/>
        </p:scale>
        <p:origin x="4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C4B7E-7973-45A2-AEF0-44123C9755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631F5F4-AD46-4B62-92BC-90F5CAAD8DF5}">
      <dgm:prSet phldrT="[Text]"/>
      <dgm:spPr/>
      <dgm:t>
        <a:bodyPr/>
        <a:lstStyle/>
        <a:p>
          <a:r>
            <a:rPr lang="en-US" dirty="0"/>
            <a:t>California</a:t>
          </a:r>
        </a:p>
      </dgm:t>
    </dgm:pt>
    <dgm:pt modelId="{91199817-5505-476C-89F1-CD42E0B8586B}" type="parTrans" cxnId="{53B6697D-4933-4A9E-A984-A53B3BD5851A}">
      <dgm:prSet/>
      <dgm:spPr/>
      <dgm:t>
        <a:bodyPr/>
        <a:lstStyle/>
        <a:p>
          <a:endParaRPr lang="en-US"/>
        </a:p>
      </dgm:t>
    </dgm:pt>
    <dgm:pt modelId="{AFF9DF4E-484A-4C69-8993-4078BB846C88}" type="sibTrans" cxnId="{53B6697D-4933-4A9E-A984-A53B3BD5851A}">
      <dgm:prSet/>
      <dgm:spPr/>
      <dgm:t>
        <a:bodyPr/>
        <a:lstStyle/>
        <a:p>
          <a:endParaRPr lang="en-US"/>
        </a:p>
      </dgm:t>
    </dgm:pt>
    <dgm:pt modelId="{887A9663-2E88-4AE5-A87E-7C762FDD19ED}">
      <dgm:prSet phldrT="[Text]"/>
      <dgm:spPr/>
      <dgm:t>
        <a:bodyPr/>
        <a:lstStyle/>
        <a:p>
          <a:r>
            <a:rPr lang="en-US" b="0" i="0" dirty="0"/>
            <a:t>Chairman wouldn’t support it unless we removed the THC provision, which we didn’t agree to so the bill didn’t pass. </a:t>
          </a:r>
        </a:p>
      </dgm:t>
    </dgm:pt>
    <dgm:pt modelId="{CDF9ABF3-1DBB-46C6-97F6-4CE077739A0E}" type="parTrans" cxnId="{E2E3CD56-CBD0-47B9-959F-0F3225B52BB8}">
      <dgm:prSet/>
      <dgm:spPr/>
      <dgm:t>
        <a:bodyPr/>
        <a:lstStyle/>
        <a:p>
          <a:endParaRPr lang="en-US"/>
        </a:p>
      </dgm:t>
    </dgm:pt>
    <dgm:pt modelId="{1D1F1CFC-7EEC-43AD-B45C-2E15085C8547}" type="sibTrans" cxnId="{E2E3CD56-CBD0-47B9-959F-0F3225B52BB8}">
      <dgm:prSet/>
      <dgm:spPr/>
      <dgm:t>
        <a:bodyPr/>
        <a:lstStyle/>
        <a:p>
          <a:endParaRPr lang="en-US"/>
        </a:p>
      </dgm:t>
    </dgm:pt>
    <dgm:pt modelId="{5E58474C-41B7-4202-9A42-6428B8BB2F65}">
      <dgm:prSet phldrT="[Text]"/>
      <dgm:spPr/>
      <dgm:t>
        <a:bodyPr/>
        <a:lstStyle/>
        <a:p>
          <a:r>
            <a:rPr lang="en-US" dirty="0"/>
            <a:t>Colorado</a:t>
          </a:r>
        </a:p>
      </dgm:t>
    </dgm:pt>
    <dgm:pt modelId="{63E099D4-9D81-4932-8EEA-646EFA3FBAD1}" type="parTrans" cxnId="{78A49A61-ECAF-45F1-A39F-A47CD8E2BA54}">
      <dgm:prSet/>
      <dgm:spPr/>
      <dgm:t>
        <a:bodyPr/>
        <a:lstStyle/>
        <a:p>
          <a:endParaRPr lang="en-US"/>
        </a:p>
      </dgm:t>
    </dgm:pt>
    <dgm:pt modelId="{D87A16BE-9F94-4611-BE80-AE5C2DFF97E7}" type="sibTrans" cxnId="{78A49A61-ECAF-45F1-A39F-A47CD8E2BA54}">
      <dgm:prSet/>
      <dgm:spPr/>
      <dgm:t>
        <a:bodyPr/>
        <a:lstStyle/>
        <a:p>
          <a:endParaRPr lang="en-US"/>
        </a:p>
      </dgm:t>
    </dgm:pt>
    <dgm:pt modelId="{AA0F16B3-F15B-46AA-B267-643F31A2C00E}">
      <dgm:prSet phldrT="[Text]"/>
      <dgm:spPr/>
      <dgm:t>
        <a:bodyPr/>
        <a:lstStyle/>
        <a:p>
          <a:r>
            <a:rPr lang="en-US" dirty="0"/>
            <a:t>Sponsor refused to yield to toxicological advice…</a:t>
          </a:r>
        </a:p>
      </dgm:t>
    </dgm:pt>
    <dgm:pt modelId="{67617201-8A6A-4C28-A292-4E38EA4F4ADB}" type="parTrans" cxnId="{1B7D485F-4E98-42B2-B647-56D4A9F66387}">
      <dgm:prSet/>
      <dgm:spPr/>
      <dgm:t>
        <a:bodyPr/>
        <a:lstStyle/>
        <a:p>
          <a:endParaRPr lang="en-US"/>
        </a:p>
      </dgm:t>
    </dgm:pt>
    <dgm:pt modelId="{8E5136AC-1C1D-472D-AC62-BB8C95FF46DF}" type="sibTrans" cxnId="{1B7D485F-4E98-42B2-B647-56D4A9F66387}">
      <dgm:prSet/>
      <dgm:spPr/>
      <dgm:t>
        <a:bodyPr/>
        <a:lstStyle/>
        <a:p>
          <a:endParaRPr lang="en-US"/>
        </a:p>
      </dgm:t>
    </dgm:pt>
    <dgm:pt modelId="{B75EC0DD-BF07-4102-B35F-925699BF3848}">
      <dgm:prSet phldrT="[Text]"/>
      <dgm:spPr/>
      <dgm:t>
        <a:bodyPr/>
        <a:lstStyle/>
        <a:p>
          <a:r>
            <a:rPr lang="en-US" dirty="0"/>
            <a:t>Was eventually indicted for corruption…</a:t>
          </a:r>
        </a:p>
      </dgm:t>
    </dgm:pt>
    <dgm:pt modelId="{BA903F37-FA09-48F2-AE6E-5AA0E100D4E4}" type="parTrans" cxnId="{2D3B6013-7222-4FEE-BEF9-3E06664A2C76}">
      <dgm:prSet/>
      <dgm:spPr/>
      <dgm:t>
        <a:bodyPr/>
        <a:lstStyle/>
        <a:p>
          <a:endParaRPr lang="en-US"/>
        </a:p>
      </dgm:t>
    </dgm:pt>
    <dgm:pt modelId="{8E026356-893B-4CF7-9D56-D20B6B11FC62}" type="sibTrans" cxnId="{2D3B6013-7222-4FEE-BEF9-3E06664A2C76}">
      <dgm:prSet/>
      <dgm:spPr/>
      <dgm:t>
        <a:bodyPr/>
        <a:lstStyle/>
        <a:p>
          <a:endParaRPr lang="en-US"/>
        </a:p>
      </dgm:t>
    </dgm:pt>
    <dgm:pt modelId="{42B0A9C9-04B7-4649-BD15-9EBD57EF4532}">
      <dgm:prSet phldrT="[Text]"/>
      <dgm:spPr/>
      <dgm:t>
        <a:bodyPr/>
        <a:lstStyle/>
        <a:p>
          <a:r>
            <a:rPr lang="en-US" dirty="0"/>
            <a:t>New Hampshire</a:t>
          </a:r>
        </a:p>
      </dgm:t>
    </dgm:pt>
    <dgm:pt modelId="{24365E52-7713-40CA-9746-A5E80533364D}" type="parTrans" cxnId="{02AA55AF-6BA0-4BD9-B752-BEF92C7EE4ED}">
      <dgm:prSet/>
      <dgm:spPr/>
      <dgm:t>
        <a:bodyPr/>
        <a:lstStyle/>
        <a:p>
          <a:endParaRPr lang="en-US"/>
        </a:p>
      </dgm:t>
    </dgm:pt>
    <dgm:pt modelId="{909E3255-797D-459C-BBD1-8A02207BFCFE}" type="sibTrans" cxnId="{02AA55AF-6BA0-4BD9-B752-BEF92C7EE4ED}">
      <dgm:prSet/>
      <dgm:spPr/>
      <dgm:t>
        <a:bodyPr/>
        <a:lstStyle/>
        <a:p>
          <a:endParaRPr lang="en-US"/>
        </a:p>
      </dgm:t>
    </dgm:pt>
    <dgm:pt modelId="{374CB222-8750-4465-8B5B-B3129A18F64D}">
      <dgm:prSet phldrT="[Text]"/>
      <dgm:spPr/>
      <dgm:t>
        <a:bodyPr/>
        <a:lstStyle/>
        <a:p>
          <a:r>
            <a:rPr lang="en-US" dirty="0"/>
            <a:t>Eventually got nabbed for large scale drug possession and soliciting a minor online</a:t>
          </a:r>
        </a:p>
      </dgm:t>
    </dgm:pt>
    <dgm:pt modelId="{C3275D12-F03A-434A-8454-27C29769EB27}" type="parTrans" cxnId="{66B501CE-AEEE-4ACC-AE0A-3CB5397A35A0}">
      <dgm:prSet/>
      <dgm:spPr/>
      <dgm:t>
        <a:bodyPr/>
        <a:lstStyle/>
        <a:p>
          <a:endParaRPr lang="en-US"/>
        </a:p>
      </dgm:t>
    </dgm:pt>
    <dgm:pt modelId="{44D7AF1C-492F-44DF-8398-6F1401514E8F}" type="sibTrans" cxnId="{66B501CE-AEEE-4ACC-AE0A-3CB5397A35A0}">
      <dgm:prSet/>
      <dgm:spPr/>
      <dgm:t>
        <a:bodyPr/>
        <a:lstStyle/>
        <a:p>
          <a:endParaRPr lang="en-US"/>
        </a:p>
      </dgm:t>
    </dgm:pt>
    <dgm:pt modelId="{951F69D0-CBE7-4B48-8D8F-D78B246DC203}">
      <dgm:prSet phldrT="[Text]"/>
      <dgm:spPr/>
      <dgm:t>
        <a:bodyPr/>
        <a:lstStyle/>
        <a:p>
          <a:r>
            <a:rPr lang="en-US" dirty="0"/>
            <a:t>Legislator engaged in heated email exchange about his own THC use</a:t>
          </a:r>
        </a:p>
      </dgm:t>
    </dgm:pt>
    <dgm:pt modelId="{284FCAC0-2EC3-4C70-AF44-AF29AEFB0FAA}" type="parTrans" cxnId="{CD1BD4D8-FB04-48A0-BA10-8AC3E5561051}">
      <dgm:prSet/>
      <dgm:spPr/>
      <dgm:t>
        <a:bodyPr/>
        <a:lstStyle/>
        <a:p>
          <a:endParaRPr lang="en-US"/>
        </a:p>
      </dgm:t>
    </dgm:pt>
    <dgm:pt modelId="{031262C6-7D88-49F3-9756-5C7B50C9801F}" type="sibTrans" cxnId="{CD1BD4D8-FB04-48A0-BA10-8AC3E5561051}">
      <dgm:prSet/>
      <dgm:spPr/>
      <dgm:t>
        <a:bodyPr/>
        <a:lstStyle/>
        <a:p>
          <a:endParaRPr lang="en-US"/>
        </a:p>
      </dgm:t>
    </dgm:pt>
    <dgm:pt modelId="{4C75CA02-C185-4ABB-B9A5-BE34305489A5}" type="pres">
      <dgm:prSet presAssocID="{FABC4B7E-7973-45A2-AEF0-44123C975534}" presName="Name0" presStyleCnt="0">
        <dgm:presLayoutVars>
          <dgm:dir/>
          <dgm:animLvl val="lvl"/>
          <dgm:resizeHandles val="exact"/>
        </dgm:presLayoutVars>
      </dgm:prSet>
      <dgm:spPr/>
    </dgm:pt>
    <dgm:pt modelId="{C6EC7447-9EFD-4FFD-9948-C24CB3C5288E}" type="pres">
      <dgm:prSet presAssocID="{D631F5F4-AD46-4B62-92BC-90F5CAAD8DF5}" presName="composite" presStyleCnt="0"/>
      <dgm:spPr/>
    </dgm:pt>
    <dgm:pt modelId="{632BFF27-16AB-4D7A-BD75-36AD538548F6}" type="pres">
      <dgm:prSet presAssocID="{D631F5F4-AD46-4B62-92BC-90F5CAAD8DF5}" presName="parTx" presStyleLbl="alignNode1" presStyleIdx="0" presStyleCnt="3">
        <dgm:presLayoutVars>
          <dgm:chMax val="0"/>
          <dgm:chPref val="0"/>
          <dgm:bulletEnabled val="1"/>
        </dgm:presLayoutVars>
      </dgm:prSet>
      <dgm:spPr/>
    </dgm:pt>
    <dgm:pt modelId="{F18BCE44-1F9D-4F4F-8180-B53603E8597A}" type="pres">
      <dgm:prSet presAssocID="{D631F5F4-AD46-4B62-92BC-90F5CAAD8DF5}" presName="desTx" presStyleLbl="alignAccFollowNode1" presStyleIdx="0" presStyleCnt="3">
        <dgm:presLayoutVars>
          <dgm:bulletEnabled val="1"/>
        </dgm:presLayoutVars>
      </dgm:prSet>
      <dgm:spPr/>
    </dgm:pt>
    <dgm:pt modelId="{4CBFC641-2610-4029-BE0F-AD3F8D3E4E56}" type="pres">
      <dgm:prSet presAssocID="{AFF9DF4E-484A-4C69-8993-4078BB846C88}" presName="space" presStyleCnt="0"/>
      <dgm:spPr/>
    </dgm:pt>
    <dgm:pt modelId="{2527E577-19CA-4F40-84A9-2A755610243D}" type="pres">
      <dgm:prSet presAssocID="{5E58474C-41B7-4202-9A42-6428B8BB2F65}" presName="composite" presStyleCnt="0"/>
      <dgm:spPr/>
    </dgm:pt>
    <dgm:pt modelId="{12A410B1-5AA0-41EF-A284-1146E42D0839}" type="pres">
      <dgm:prSet presAssocID="{5E58474C-41B7-4202-9A42-6428B8BB2F65}" presName="parTx" presStyleLbl="alignNode1" presStyleIdx="1" presStyleCnt="3">
        <dgm:presLayoutVars>
          <dgm:chMax val="0"/>
          <dgm:chPref val="0"/>
          <dgm:bulletEnabled val="1"/>
        </dgm:presLayoutVars>
      </dgm:prSet>
      <dgm:spPr/>
    </dgm:pt>
    <dgm:pt modelId="{513A6BC2-4E15-4C49-AB8A-15D3E373A510}" type="pres">
      <dgm:prSet presAssocID="{5E58474C-41B7-4202-9A42-6428B8BB2F65}" presName="desTx" presStyleLbl="alignAccFollowNode1" presStyleIdx="1" presStyleCnt="3">
        <dgm:presLayoutVars>
          <dgm:bulletEnabled val="1"/>
        </dgm:presLayoutVars>
      </dgm:prSet>
      <dgm:spPr/>
    </dgm:pt>
    <dgm:pt modelId="{1D27C9F1-D820-4EDC-AB2E-BCA09823BD93}" type="pres">
      <dgm:prSet presAssocID="{D87A16BE-9F94-4611-BE80-AE5C2DFF97E7}" presName="space" presStyleCnt="0"/>
      <dgm:spPr/>
    </dgm:pt>
    <dgm:pt modelId="{1C35843E-B551-418F-98E4-9470B930EACA}" type="pres">
      <dgm:prSet presAssocID="{42B0A9C9-04B7-4649-BD15-9EBD57EF4532}" presName="composite" presStyleCnt="0"/>
      <dgm:spPr/>
    </dgm:pt>
    <dgm:pt modelId="{2F7C701F-98DC-4532-B683-F91603D5B918}" type="pres">
      <dgm:prSet presAssocID="{42B0A9C9-04B7-4649-BD15-9EBD57EF4532}" presName="parTx" presStyleLbl="alignNode1" presStyleIdx="2" presStyleCnt="3">
        <dgm:presLayoutVars>
          <dgm:chMax val="0"/>
          <dgm:chPref val="0"/>
          <dgm:bulletEnabled val="1"/>
        </dgm:presLayoutVars>
      </dgm:prSet>
      <dgm:spPr/>
    </dgm:pt>
    <dgm:pt modelId="{0B7AF528-F73A-474E-9215-EB914DC6D745}" type="pres">
      <dgm:prSet presAssocID="{42B0A9C9-04B7-4649-BD15-9EBD57EF4532}" presName="desTx" presStyleLbl="alignAccFollowNode1" presStyleIdx="2" presStyleCnt="3">
        <dgm:presLayoutVars>
          <dgm:bulletEnabled val="1"/>
        </dgm:presLayoutVars>
      </dgm:prSet>
      <dgm:spPr/>
    </dgm:pt>
  </dgm:ptLst>
  <dgm:cxnLst>
    <dgm:cxn modelId="{D39AE812-E501-4AAB-9BB3-12C31B386333}" type="presOf" srcId="{AA0F16B3-F15B-46AA-B267-643F31A2C00E}" destId="{513A6BC2-4E15-4C49-AB8A-15D3E373A510}" srcOrd="0" destOrd="0" presId="urn:microsoft.com/office/officeart/2005/8/layout/hList1"/>
    <dgm:cxn modelId="{2D3B6013-7222-4FEE-BEF9-3E06664A2C76}" srcId="{5E58474C-41B7-4202-9A42-6428B8BB2F65}" destId="{B75EC0DD-BF07-4102-B35F-925699BF3848}" srcOrd="1" destOrd="0" parTransId="{BA903F37-FA09-48F2-AE6E-5AA0E100D4E4}" sibTransId="{8E026356-893B-4CF7-9D56-D20B6B11FC62}"/>
    <dgm:cxn modelId="{B058511D-8352-4F20-AA05-1A2BD51BEE95}" type="presOf" srcId="{D631F5F4-AD46-4B62-92BC-90F5CAAD8DF5}" destId="{632BFF27-16AB-4D7A-BD75-36AD538548F6}" srcOrd="0" destOrd="0" presId="urn:microsoft.com/office/officeart/2005/8/layout/hList1"/>
    <dgm:cxn modelId="{5CC4E440-FE9D-43C7-9124-ABAE27E3FD60}" type="presOf" srcId="{FABC4B7E-7973-45A2-AEF0-44123C975534}" destId="{4C75CA02-C185-4ABB-B9A5-BE34305489A5}" srcOrd="0" destOrd="0" presId="urn:microsoft.com/office/officeart/2005/8/layout/hList1"/>
    <dgm:cxn modelId="{1B7D485F-4E98-42B2-B647-56D4A9F66387}" srcId="{5E58474C-41B7-4202-9A42-6428B8BB2F65}" destId="{AA0F16B3-F15B-46AA-B267-643F31A2C00E}" srcOrd="0" destOrd="0" parTransId="{67617201-8A6A-4C28-A292-4E38EA4F4ADB}" sibTransId="{8E5136AC-1C1D-472D-AC62-BB8C95FF46DF}"/>
    <dgm:cxn modelId="{78A49A61-ECAF-45F1-A39F-A47CD8E2BA54}" srcId="{FABC4B7E-7973-45A2-AEF0-44123C975534}" destId="{5E58474C-41B7-4202-9A42-6428B8BB2F65}" srcOrd="1" destOrd="0" parTransId="{63E099D4-9D81-4932-8EEA-646EFA3FBAD1}" sibTransId="{D87A16BE-9F94-4611-BE80-AE5C2DFF97E7}"/>
    <dgm:cxn modelId="{DFE0A256-919E-4E1B-8142-543488AE1720}" type="presOf" srcId="{5E58474C-41B7-4202-9A42-6428B8BB2F65}" destId="{12A410B1-5AA0-41EF-A284-1146E42D0839}" srcOrd="0" destOrd="0" presId="urn:microsoft.com/office/officeart/2005/8/layout/hList1"/>
    <dgm:cxn modelId="{E2E3CD56-CBD0-47B9-959F-0F3225B52BB8}" srcId="{D631F5F4-AD46-4B62-92BC-90F5CAAD8DF5}" destId="{887A9663-2E88-4AE5-A87E-7C762FDD19ED}" srcOrd="0" destOrd="0" parTransId="{CDF9ABF3-1DBB-46C6-97F6-4CE077739A0E}" sibTransId="{1D1F1CFC-7EEC-43AD-B45C-2E15085C8547}"/>
    <dgm:cxn modelId="{53B6697D-4933-4A9E-A984-A53B3BD5851A}" srcId="{FABC4B7E-7973-45A2-AEF0-44123C975534}" destId="{D631F5F4-AD46-4B62-92BC-90F5CAAD8DF5}" srcOrd="0" destOrd="0" parTransId="{91199817-5505-476C-89F1-CD42E0B8586B}" sibTransId="{AFF9DF4E-484A-4C69-8993-4078BB846C88}"/>
    <dgm:cxn modelId="{F53B1C89-2867-4DAF-BD53-CBE0153E5FFC}" type="presOf" srcId="{951F69D0-CBE7-4B48-8D8F-D78B246DC203}" destId="{0B7AF528-F73A-474E-9215-EB914DC6D745}" srcOrd="0" destOrd="0" presId="urn:microsoft.com/office/officeart/2005/8/layout/hList1"/>
    <dgm:cxn modelId="{1768B2AB-8D2A-4FF3-A677-34373E46C92D}" type="presOf" srcId="{887A9663-2E88-4AE5-A87E-7C762FDD19ED}" destId="{F18BCE44-1F9D-4F4F-8180-B53603E8597A}" srcOrd="0" destOrd="0" presId="urn:microsoft.com/office/officeart/2005/8/layout/hList1"/>
    <dgm:cxn modelId="{02AA55AF-6BA0-4BD9-B752-BEF92C7EE4ED}" srcId="{FABC4B7E-7973-45A2-AEF0-44123C975534}" destId="{42B0A9C9-04B7-4649-BD15-9EBD57EF4532}" srcOrd="2" destOrd="0" parTransId="{24365E52-7713-40CA-9746-A5E80533364D}" sibTransId="{909E3255-797D-459C-BBD1-8A02207BFCFE}"/>
    <dgm:cxn modelId="{FDBD00B4-AA04-4789-8364-C6A36810DE7B}" type="presOf" srcId="{374CB222-8750-4465-8B5B-B3129A18F64D}" destId="{0B7AF528-F73A-474E-9215-EB914DC6D745}" srcOrd="0" destOrd="1" presId="urn:microsoft.com/office/officeart/2005/8/layout/hList1"/>
    <dgm:cxn modelId="{04BCF1CD-A9D7-4B87-9EE0-3EEE06CFA11F}" type="presOf" srcId="{42B0A9C9-04B7-4649-BD15-9EBD57EF4532}" destId="{2F7C701F-98DC-4532-B683-F91603D5B918}" srcOrd="0" destOrd="0" presId="urn:microsoft.com/office/officeart/2005/8/layout/hList1"/>
    <dgm:cxn modelId="{66B501CE-AEEE-4ACC-AE0A-3CB5397A35A0}" srcId="{42B0A9C9-04B7-4649-BD15-9EBD57EF4532}" destId="{374CB222-8750-4465-8B5B-B3129A18F64D}" srcOrd="1" destOrd="0" parTransId="{C3275D12-F03A-434A-8454-27C29769EB27}" sibTransId="{44D7AF1C-492F-44DF-8398-6F1401514E8F}"/>
    <dgm:cxn modelId="{CD1BD4D8-FB04-48A0-BA10-8AC3E5561051}" srcId="{42B0A9C9-04B7-4649-BD15-9EBD57EF4532}" destId="{951F69D0-CBE7-4B48-8D8F-D78B246DC203}" srcOrd="0" destOrd="0" parTransId="{284FCAC0-2EC3-4C70-AF44-AF29AEFB0FAA}" sibTransId="{031262C6-7D88-49F3-9756-5C7B50C9801F}"/>
    <dgm:cxn modelId="{56A44FE8-7703-4432-8D0D-9AF986BC424F}" type="presOf" srcId="{B75EC0DD-BF07-4102-B35F-925699BF3848}" destId="{513A6BC2-4E15-4C49-AB8A-15D3E373A510}" srcOrd="0" destOrd="1" presId="urn:microsoft.com/office/officeart/2005/8/layout/hList1"/>
    <dgm:cxn modelId="{DCD5A253-DD3A-4F45-BD0E-BBCD97FB6431}" type="presParOf" srcId="{4C75CA02-C185-4ABB-B9A5-BE34305489A5}" destId="{C6EC7447-9EFD-4FFD-9948-C24CB3C5288E}" srcOrd="0" destOrd="0" presId="urn:microsoft.com/office/officeart/2005/8/layout/hList1"/>
    <dgm:cxn modelId="{78D413BA-1555-4479-BE78-CFC17010FF85}" type="presParOf" srcId="{C6EC7447-9EFD-4FFD-9948-C24CB3C5288E}" destId="{632BFF27-16AB-4D7A-BD75-36AD538548F6}" srcOrd="0" destOrd="0" presId="urn:microsoft.com/office/officeart/2005/8/layout/hList1"/>
    <dgm:cxn modelId="{B8C0BACF-ED72-41F9-8844-37D60948B637}" type="presParOf" srcId="{C6EC7447-9EFD-4FFD-9948-C24CB3C5288E}" destId="{F18BCE44-1F9D-4F4F-8180-B53603E8597A}" srcOrd="1" destOrd="0" presId="urn:microsoft.com/office/officeart/2005/8/layout/hList1"/>
    <dgm:cxn modelId="{4D4FCEB2-1116-4EC6-835B-DF2FF6B15F79}" type="presParOf" srcId="{4C75CA02-C185-4ABB-B9A5-BE34305489A5}" destId="{4CBFC641-2610-4029-BE0F-AD3F8D3E4E56}" srcOrd="1" destOrd="0" presId="urn:microsoft.com/office/officeart/2005/8/layout/hList1"/>
    <dgm:cxn modelId="{7759ECD1-2031-48FB-AFF7-86003DDC0F96}" type="presParOf" srcId="{4C75CA02-C185-4ABB-B9A5-BE34305489A5}" destId="{2527E577-19CA-4F40-84A9-2A755610243D}" srcOrd="2" destOrd="0" presId="urn:microsoft.com/office/officeart/2005/8/layout/hList1"/>
    <dgm:cxn modelId="{0266B443-EEDE-4E08-B67B-968620EBB0B5}" type="presParOf" srcId="{2527E577-19CA-4F40-84A9-2A755610243D}" destId="{12A410B1-5AA0-41EF-A284-1146E42D0839}" srcOrd="0" destOrd="0" presId="urn:microsoft.com/office/officeart/2005/8/layout/hList1"/>
    <dgm:cxn modelId="{C84B14EF-9656-4E39-9B43-1FC726AC2371}" type="presParOf" srcId="{2527E577-19CA-4F40-84A9-2A755610243D}" destId="{513A6BC2-4E15-4C49-AB8A-15D3E373A510}" srcOrd="1" destOrd="0" presId="urn:microsoft.com/office/officeart/2005/8/layout/hList1"/>
    <dgm:cxn modelId="{9298C2BA-ACA2-4714-AF5D-3E8396E2B59E}" type="presParOf" srcId="{4C75CA02-C185-4ABB-B9A5-BE34305489A5}" destId="{1D27C9F1-D820-4EDC-AB2E-BCA09823BD93}" srcOrd="3" destOrd="0" presId="urn:microsoft.com/office/officeart/2005/8/layout/hList1"/>
    <dgm:cxn modelId="{E8090E1F-8D90-44EA-BA86-4BF5DCAE41D8}" type="presParOf" srcId="{4C75CA02-C185-4ABB-B9A5-BE34305489A5}" destId="{1C35843E-B551-418F-98E4-9470B930EACA}" srcOrd="4" destOrd="0" presId="urn:microsoft.com/office/officeart/2005/8/layout/hList1"/>
    <dgm:cxn modelId="{46FC9C6F-910C-45ED-A3A9-ECDB3A3A1F6B}" type="presParOf" srcId="{1C35843E-B551-418F-98E4-9470B930EACA}" destId="{2F7C701F-98DC-4532-B683-F91603D5B918}" srcOrd="0" destOrd="0" presId="urn:microsoft.com/office/officeart/2005/8/layout/hList1"/>
    <dgm:cxn modelId="{0B071951-374B-4C01-9A89-382D23369C01}" type="presParOf" srcId="{1C35843E-B551-418F-98E4-9470B930EACA}" destId="{0B7AF528-F73A-474E-9215-EB914DC6D7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BFF27-16AB-4D7A-BD75-36AD538548F6}">
      <dsp:nvSpPr>
        <dsp:cNvPr id="0" name=""/>
        <dsp:cNvSpPr/>
      </dsp:nvSpPr>
      <dsp:spPr>
        <a:xfrm>
          <a:off x="2622" y="181130"/>
          <a:ext cx="2556743"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California</a:t>
          </a:r>
        </a:p>
      </dsp:txBody>
      <dsp:txXfrm>
        <a:off x="2622" y="181130"/>
        <a:ext cx="2556743" cy="547200"/>
      </dsp:txXfrm>
    </dsp:sp>
    <dsp:sp modelId="{F18BCE44-1F9D-4F4F-8180-B53603E8597A}">
      <dsp:nvSpPr>
        <dsp:cNvPr id="0" name=""/>
        <dsp:cNvSpPr/>
      </dsp:nvSpPr>
      <dsp:spPr>
        <a:xfrm>
          <a:off x="2622" y="728330"/>
          <a:ext cx="2556743" cy="281866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Chairman wouldn’t support it unless we removed the THC provision, which we didn’t agree to so the bill didn’t pass. </a:t>
          </a:r>
        </a:p>
      </dsp:txBody>
      <dsp:txXfrm>
        <a:off x="2622" y="728330"/>
        <a:ext cx="2556743" cy="2818661"/>
      </dsp:txXfrm>
    </dsp:sp>
    <dsp:sp modelId="{12A410B1-5AA0-41EF-A284-1146E42D0839}">
      <dsp:nvSpPr>
        <dsp:cNvPr id="0" name=""/>
        <dsp:cNvSpPr/>
      </dsp:nvSpPr>
      <dsp:spPr>
        <a:xfrm>
          <a:off x="2917309" y="181130"/>
          <a:ext cx="2556743"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Colorado</a:t>
          </a:r>
        </a:p>
      </dsp:txBody>
      <dsp:txXfrm>
        <a:off x="2917309" y="181130"/>
        <a:ext cx="2556743" cy="547200"/>
      </dsp:txXfrm>
    </dsp:sp>
    <dsp:sp modelId="{513A6BC2-4E15-4C49-AB8A-15D3E373A510}">
      <dsp:nvSpPr>
        <dsp:cNvPr id="0" name=""/>
        <dsp:cNvSpPr/>
      </dsp:nvSpPr>
      <dsp:spPr>
        <a:xfrm>
          <a:off x="2917309" y="728330"/>
          <a:ext cx="2556743" cy="281866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Sponsor refused to yield to toxicological advice…</a:t>
          </a:r>
        </a:p>
        <a:p>
          <a:pPr marL="171450" lvl="1" indent="-171450" algn="l" defTabSz="844550">
            <a:lnSpc>
              <a:spcPct val="90000"/>
            </a:lnSpc>
            <a:spcBef>
              <a:spcPct val="0"/>
            </a:spcBef>
            <a:spcAft>
              <a:spcPct val="15000"/>
            </a:spcAft>
            <a:buChar char="•"/>
          </a:pPr>
          <a:r>
            <a:rPr lang="en-US" sz="1900" kern="1200" dirty="0"/>
            <a:t>Was eventually indicted for corruption…</a:t>
          </a:r>
        </a:p>
      </dsp:txBody>
      <dsp:txXfrm>
        <a:off x="2917309" y="728330"/>
        <a:ext cx="2556743" cy="2818661"/>
      </dsp:txXfrm>
    </dsp:sp>
    <dsp:sp modelId="{2F7C701F-98DC-4532-B683-F91603D5B918}">
      <dsp:nvSpPr>
        <dsp:cNvPr id="0" name=""/>
        <dsp:cNvSpPr/>
      </dsp:nvSpPr>
      <dsp:spPr>
        <a:xfrm>
          <a:off x="5831996" y="181130"/>
          <a:ext cx="2556743"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New Hampshire</a:t>
          </a:r>
        </a:p>
      </dsp:txBody>
      <dsp:txXfrm>
        <a:off x="5831996" y="181130"/>
        <a:ext cx="2556743" cy="547200"/>
      </dsp:txXfrm>
    </dsp:sp>
    <dsp:sp modelId="{0B7AF528-F73A-474E-9215-EB914DC6D745}">
      <dsp:nvSpPr>
        <dsp:cNvPr id="0" name=""/>
        <dsp:cNvSpPr/>
      </dsp:nvSpPr>
      <dsp:spPr>
        <a:xfrm>
          <a:off x="5831996" y="728330"/>
          <a:ext cx="2556743" cy="281866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Legislator engaged in heated email exchange about his own THC use</a:t>
          </a:r>
        </a:p>
        <a:p>
          <a:pPr marL="171450" lvl="1" indent="-171450" algn="l" defTabSz="844550">
            <a:lnSpc>
              <a:spcPct val="90000"/>
            </a:lnSpc>
            <a:spcBef>
              <a:spcPct val="0"/>
            </a:spcBef>
            <a:spcAft>
              <a:spcPct val="15000"/>
            </a:spcAft>
            <a:buChar char="•"/>
          </a:pPr>
          <a:r>
            <a:rPr lang="en-US" sz="1900" kern="1200" dirty="0"/>
            <a:t>Eventually got nabbed for large scale drug possession and soliciting a minor online</a:t>
          </a:r>
        </a:p>
      </dsp:txBody>
      <dsp:txXfrm>
        <a:off x="5831996" y="728330"/>
        <a:ext cx="2556743" cy="28186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plitsider.com/2011/04/why-marijuana-makes-things-funnier-medically-speaking/" TargetMode="External"/><Relationship Id="rId2" Type="http://schemas.openxmlformats.org/officeDocument/2006/relationships/hyperlink" Target="http://herb.co/2015/08/31/does-marijuana-actually-make-you-more-creative/"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esavelives.org/britain-solving-drugged-driving-problem/" TargetMode="Externa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opduid.org/report.html"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189380"/>
            <a:ext cx="7766936" cy="1646302"/>
          </a:xfrm>
        </p:spPr>
        <p:txBody>
          <a:bodyPr/>
          <a:lstStyle/>
          <a:p>
            <a:r>
              <a:rPr lang="en-US" dirty="0">
                <a:solidFill>
                  <a:srgbClr val="51B95C"/>
                </a:solidFill>
              </a:rPr>
              <a:t>What to do about DUID?</a:t>
            </a:r>
          </a:p>
        </p:txBody>
      </p:sp>
      <p:sp>
        <p:nvSpPr>
          <p:cNvPr id="3" name="Subtitle 2"/>
          <p:cNvSpPr>
            <a:spLocks noGrp="1"/>
          </p:cNvSpPr>
          <p:nvPr>
            <p:ph type="subTitle" idx="1"/>
          </p:nvPr>
        </p:nvSpPr>
        <p:spPr>
          <a:xfrm>
            <a:off x="1507067" y="3878705"/>
            <a:ext cx="7766936" cy="1096899"/>
          </a:xfrm>
        </p:spPr>
        <p:txBody>
          <a:bodyPr/>
          <a:lstStyle/>
          <a:p>
            <a:r>
              <a:rPr lang="en-US" dirty="0"/>
              <a:t>A National Perspective on Drugged Driving Laws</a:t>
            </a:r>
          </a:p>
          <a:p>
            <a:r>
              <a:rPr lang="en-US" dirty="0"/>
              <a:t>Candace Lighter &amp; James Evans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5" y="5027984"/>
            <a:ext cx="2825675" cy="1766047"/>
          </a:xfrm>
          <a:prstGeom prst="rect">
            <a:avLst/>
          </a:prstGeom>
        </p:spPr>
      </p:pic>
    </p:spTree>
    <p:extLst>
      <p:ext uri="{BB962C8B-B14F-4D97-AF65-F5344CB8AC3E}">
        <p14:creationId xmlns:p14="http://schemas.microsoft.com/office/powerpoint/2010/main" val="157665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177" y="235960"/>
            <a:ext cx="4273141" cy="388143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4184939"/>
            <a:ext cx="5153025" cy="23717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508" y="235960"/>
            <a:ext cx="4455717" cy="5134841"/>
          </a:xfrm>
          <a:prstGeom prst="rect">
            <a:avLst/>
          </a:prstGeom>
        </p:spPr>
      </p:pic>
    </p:spTree>
    <p:extLst>
      <p:ext uri="{BB962C8B-B14F-4D97-AF65-F5344CB8AC3E}">
        <p14:creationId xmlns:p14="http://schemas.microsoft.com/office/powerpoint/2010/main" val="409320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Cannabis is Not Only Socially Acceptable but . .. </a:t>
            </a:r>
          </a:p>
        </p:txBody>
      </p:sp>
      <p:sp>
        <p:nvSpPr>
          <p:cNvPr id="3" name="Content Placeholder 2"/>
          <p:cNvSpPr>
            <a:spLocks noGrp="1"/>
          </p:cNvSpPr>
          <p:nvPr>
            <p:ph idx="1"/>
          </p:nvPr>
        </p:nvSpPr>
        <p:spPr/>
        <p:txBody>
          <a:bodyPr>
            <a:normAutofit/>
          </a:bodyPr>
          <a:lstStyle/>
          <a:p>
            <a:r>
              <a:rPr lang="en-US" dirty="0"/>
              <a:t>medically necessary for all kinds of ailments</a:t>
            </a:r>
          </a:p>
          <a:p>
            <a:r>
              <a:rPr lang="en-US" dirty="0"/>
              <a:t>“makes you drive better?”</a:t>
            </a:r>
          </a:p>
          <a:p>
            <a:r>
              <a:rPr lang="en-US" dirty="0"/>
              <a:t>become “more </a:t>
            </a:r>
            <a:r>
              <a:rPr lang="en-US" dirty="0">
                <a:hlinkClick r:id="rId2"/>
              </a:rPr>
              <a:t>inventive, artistic and innovative</a:t>
            </a:r>
            <a:r>
              <a:rPr lang="en-US" dirty="0"/>
              <a:t>.”</a:t>
            </a:r>
          </a:p>
          <a:p>
            <a:pPr>
              <a:lnSpc>
                <a:spcPct val="150000"/>
              </a:lnSpc>
            </a:pPr>
            <a:r>
              <a:rPr lang="en-US" dirty="0"/>
              <a:t>“help you blossom into a talkative, outgoing person”</a:t>
            </a:r>
          </a:p>
          <a:p>
            <a:pPr>
              <a:lnSpc>
                <a:spcPct val="150000"/>
              </a:lnSpc>
              <a:spcBef>
                <a:spcPts val="0"/>
              </a:spcBef>
            </a:pPr>
            <a:r>
              <a:rPr lang="en-US" dirty="0"/>
              <a:t>“bring a </a:t>
            </a:r>
            <a:r>
              <a:rPr lang="en-US" dirty="0">
                <a:hlinkClick r:id="rId3"/>
              </a:rPr>
              <a:t>temporary giddiness</a:t>
            </a:r>
            <a:r>
              <a:rPr lang="en-US" dirty="0"/>
              <a:t> that allows you to escape </a:t>
            </a:r>
          </a:p>
          <a:p>
            <a:pPr marL="0" indent="0">
              <a:spcBef>
                <a:spcPts val="0"/>
              </a:spcBef>
              <a:buNone/>
            </a:pPr>
            <a:r>
              <a:rPr lang="en-US" dirty="0"/>
              <a:t>	from your normal day-to-day happenings and make you</a:t>
            </a:r>
          </a:p>
          <a:p>
            <a:pPr marL="0" indent="0">
              <a:spcBef>
                <a:spcPts val="0"/>
              </a:spcBef>
              <a:buNone/>
            </a:pPr>
            <a:r>
              <a:rPr lang="en-US" dirty="0"/>
              <a:t> 	feel like a kid again”</a:t>
            </a:r>
          </a:p>
          <a:p>
            <a:r>
              <a:rPr lang="en-US" dirty="0"/>
              <a:t>“energize your senses” </a:t>
            </a:r>
          </a:p>
          <a:p>
            <a:pPr lvl="1"/>
            <a:r>
              <a:rPr lang="en-US" b="1" dirty="0" err="1"/>
              <a:t>Source:http</a:t>
            </a:r>
            <a:r>
              <a:rPr lang="en-US" b="1" dirty="0"/>
              <a:t>://bit.ly/1S9edbI</a:t>
            </a:r>
          </a:p>
          <a:p>
            <a:pPr lvl="1"/>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974" y="2653147"/>
            <a:ext cx="2133600" cy="2133600"/>
          </a:xfrm>
          <a:prstGeom prst="rect">
            <a:avLst/>
          </a:prstGeom>
        </p:spPr>
      </p:pic>
    </p:spTree>
    <p:extLst>
      <p:ext uri="{BB962C8B-B14F-4D97-AF65-F5344CB8AC3E}">
        <p14:creationId xmlns:p14="http://schemas.microsoft.com/office/powerpoint/2010/main" val="204990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wrong with the Anti-DUID Movement Today?</a:t>
            </a:r>
          </a:p>
        </p:txBody>
      </p:sp>
      <p:sp>
        <p:nvSpPr>
          <p:cNvPr id="3" name="Content Placeholder 2"/>
          <p:cNvSpPr>
            <a:spLocks noGrp="1"/>
          </p:cNvSpPr>
          <p:nvPr>
            <p:ph idx="1"/>
          </p:nvPr>
        </p:nvSpPr>
        <p:spPr/>
        <p:txBody>
          <a:bodyPr>
            <a:normAutofit lnSpcReduction="10000"/>
          </a:bodyPr>
          <a:lstStyle/>
          <a:p>
            <a:r>
              <a:rPr lang="en-US" dirty="0"/>
              <a:t>There isn’t one –it’s not a problem</a:t>
            </a:r>
          </a:p>
          <a:p>
            <a:r>
              <a:rPr lang="en-US" dirty="0"/>
              <a:t>Lack of Data, stats and reliable numbers </a:t>
            </a:r>
          </a:p>
          <a:p>
            <a:r>
              <a:rPr lang="en-US" dirty="0"/>
              <a:t>Lack of testing by law enforcement</a:t>
            </a:r>
          </a:p>
          <a:p>
            <a:r>
              <a:rPr lang="en-US" dirty="0"/>
              <a:t>Lack of prosecution (they don’t want to lose)</a:t>
            </a:r>
          </a:p>
          <a:p>
            <a:r>
              <a:rPr lang="en-US" dirty="0"/>
              <a:t>Lack of education</a:t>
            </a:r>
          </a:p>
          <a:p>
            <a:r>
              <a:rPr lang="en-US" dirty="0"/>
              <a:t>Lack of PSA’s – public education</a:t>
            </a:r>
          </a:p>
          <a:p>
            <a:r>
              <a:rPr lang="en-US" dirty="0"/>
              <a:t>Lack of media interest - they all smoke</a:t>
            </a:r>
          </a:p>
          <a:p>
            <a:r>
              <a:rPr lang="en-US" dirty="0"/>
              <a:t>Lack of government support</a:t>
            </a:r>
          </a:p>
          <a:p>
            <a:r>
              <a:rPr lang="en-US" dirty="0"/>
              <a:t>Very “few boots on the ground”</a:t>
            </a:r>
          </a:p>
          <a:p>
            <a:r>
              <a:rPr lang="en-US" dirty="0"/>
              <a:t>No public face for the stats</a:t>
            </a: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63" y="1163780"/>
            <a:ext cx="2581892" cy="5153891"/>
          </a:xfrm>
          <a:prstGeom prst="rect">
            <a:avLst/>
          </a:prstGeom>
        </p:spPr>
      </p:pic>
    </p:spTree>
    <p:extLst>
      <p:ext uri="{BB962C8B-B14F-4D97-AF65-F5344CB8AC3E}">
        <p14:creationId xmlns:p14="http://schemas.microsoft.com/office/powerpoint/2010/main" val="124435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result </a:t>
            </a:r>
            <a:br>
              <a:rPr lang="en-US" dirty="0"/>
            </a:br>
            <a:endParaRPr lang="en-US" dirty="0"/>
          </a:p>
        </p:txBody>
      </p:sp>
      <p:sp>
        <p:nvSpPr>
          <p:cNvPr id="3" name="Content Placeholder 2"/>
          <p:cNvSpPr>
            <a:spLocks noGrp="1"/>
          </p:cNvSpPr>
          <p:nvPr>
            <p:ph idx="1"/>
          </p:nvPr>
        </p:nvSpPr>
        <p:spPr>
          <a:xfrm>
            <a:off x="763395" y="1493616"/>
            <a:ext cx="4303457" cy="4519909"/>
          </a:xfrm>
        </p:spPr>
        <p:txBody>
          <a:bodyPr/>
          <a:lstStyle/>
          <a:p>
            <a:r>
              <a:rPr lang="en-US" dirty="0"/>
              <a:t>Drugged drivers frequently escape prosecution which means –</a:t>
            </a:r>
          </a:p>
          <a:p>
            <a:r>
              <a:rPr lang="en-US" dirty="0"/>
              <a:t>No conviction which means –</a:t>
            </a:r>
          </a:p>
          <a:p>
            <a:r>
              <a:rPr lang="en-US" dirty="0"/>
              <a:t>No punishment or accountability which means –</a:t>
            </a:r>
          </a:p>
          <a:p>
            <a:r>
              <a:rPr lang="en-US" dirty="0"/>
              <a:t>No rehabilitation which means –</a:t>
            </a:r>
          </a:p>
          <a:p>
            <a:r>
              <a:rPr lang="en-US" dirty="0"/>
              <a:t>No justice for the victim/survivor</a:t>
            </a:r>
          </a:p>
          <a:p>
            <a:r>
              <a:rPr lang="en-US" dirty="0"/>
              <a:t>No protection for society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3" y="1280757"/>
            <a:ext cx="3711388" cy="3711388"/>
          </a:xfrm>
          <a:prstGeom prst="rect">
            <a:avLst/>
          </a:prstGeom>
        </p:spPr>
      </p:pic>
    </p:spTree>
    <p:extLst>
      <p:ext uri="{BB962C8B-B14F-4D97-AF65-F5344CB8AC3E}">
        <p14:creationId xmlns:p14="http://schemas.microsoft.com/office/powerpoint/2010/main" val="307601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3945"/>
            <a:ext cx="8596668" cy="639483"/>
          </a:xfrm>
        </p:spPr>
        <p:txBody>
          <a:bodyPr>
            <a:normAutofit fontScale="90000"/>
          </a:bodyPr>
          <a:lstStyle/>
          <a:p>
            <a:r>
              <a:rPr lang="en-US" dirty="0">
                <a:solidFill>
                  <a:srgbClr val="51B95C"/>
                </a:solidFill>
              </a:rPr>
              <a:t>DUID Laws (WeSaveLives.org &amp; StopDUID.org)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6" y="2474314"/>
            <a:ext cx="4734141" cy="32057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550" y="2636536"/>
            <a:ext cx="4264217" cy="2887515"/>
          </a:xfrm>
          <a:prstGeom prst="rect">
            <a:avLst/>
          </a:prstGeom>
        </p:spPr>
      </p:pic>
      <p:sp>
        <p:nvSpPr>
          <p:cNvPr id="5" name="TextBox 4"/>
          <p:cNvSpPr txBox="1"/>
          <p:nvPr/>
        </p:nvSpPr>
        <p:spPr>
          <a:xfrm>
            <a:off x="6833289" y="5680038"/>
            <a:ext cx="1290738" cy="369332"/>
          </a:xfrm>
          <a:prstGeom prst="rect">
            <a:avLst/>
          </a:prstGeom>
          <a:noFill/>
        </p:spPr>
        <p:txBody>
          <a:bodyPr wrap="none" rtlCol="0">
            <a:spAutoFit/>
          </a:bodyPr>
          <a:lstStyle/>
          <a:p>
            <a:r>
              <a:rPr lang="en-US" dirty="0">
                <a:solidFill>
                  <a:schemeClr val="bg1">
                    <a:lumMod val="50000"/>
                  </a:schemeClr>
                </a:solidFill>
              </a:rPr>
              <a:t>Oral Fluids</a:t>
            </a:r>
          </a:p>
        </p:txBody>
      </p:sp>
      <p:sp>
        <p:nvSpPr>
          <p:cNvPr id="7" name="TextBox 6"/>
          <p:cNvSpPr txBox="1"/>
          <p:nvPr/>
        </p:nvSpPr>
        <p:spPr>
          <a:xfrm>
            <a:off x="1725527" y="5680038"/>
            <a:ext cx="824649" cy="369332"/>
          </a:xfrm>
          <a:prstGeom prst="rect">
            <a:avLst/>
          </a:prstGeom>
          <a:noFill/>
        </p:spPr>
        <p:txBody>
          <a:bodyPr wrap="none" rtlCol="0">
            <a:spAutoFit/>
          </a:bodyPr>
          <a:lstStyle/>
          <a:p>
            <a:r>
              <a:rPr lang="en-US" dirty="0">
                <a:solidFill>
                  <a:schemeClr val="bg1">
                    <a:lumMod val="50000"/>
                  </a:schemeClr>
                </a:solidFill>
              </a:rPr>
              <a:t>Per Se</a:t>
            </a:r>
          </a:p>
        </p:txBody>
      </p:sp>
    </p:spTree>
    <p:extLst>
      <p:ext uri="{BB962C8B-B14F-4D97-AF65-F5344CB8AC3E}">
        <p14:creationId xmlns:p14="http://schemas.microsoft.com/office/powerpoint/2010/main" val="410667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730" y="416716"/>
            <a:ext cx="8596668" cy="639483"/>
          </a:xfrm>
        </p:spPr>
        <p:txBody>
          <a:bodyPr>
            <a:normAutofit fontScale="90000"/>
          </a:bodyPr>
          <a:lstStyle/>
          <a:p>
            <a:r>
              <a:rPr lang="en-US" dirty="0">
                <a:solidFill>
                  <a:srgbClr val="51B95C"/>
                </a:solidFill>
              </a:rPr>
              <a:t>DUID Laws</a:t>
            </a:r>
          </a:p>
        </p:txBody>
      </p:sp>
      <p:sp>
        <p:nvSpPr>
          <p:cNvPr id="3" name="Content Placeholder 2"/>
          <p:cNvSpPr>
            <a:spLocks noGrp="1"/>
          </p:cNvSpPr>
          <p:nvPr>
            <p:ph idx="1"/>
          </p:nvPr>
        </p:nvSpPr>
        <p:spPr>
          <a:xfrm>
            <a:off x="677334" y="2160589"/>
            <a:ext cx="8273028" cy="3880773"/>
          </a:xfrm>
        </p:spPr>
        <p:txBody>
          <a:bodyPr/>
          <a:lstStyle/>
          <a:p>
            <a:endParaRPr lang="en-US" dirty="0"/>
          </a:p>
          <a:p>
            <a:r>
              <a:rPr lang="en-US" dirty="0"/>
              <a:t>Map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1026" name="Picture 2" descr="Source: Findings are from the 2013-2014 National Roadside Survey of Alcohol and Drug Use by Drivers (NHTSA) and were compared to results from 2007. The results only indicate a measurable level of substances were present in the drivers and does necessarily mean the driver was impair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30" y="3798349"/>
            <a:ext cx="2857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rce: Findings are from the Sobriety Testing Resource Center, 201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555337"/>
            <a:ext cx="2857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ugged-Driving-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360" y="1514875"/>
            <a:ext cx="5457632" cy="409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6725" y="1814331"/>
            <a:ext cx="950901" cy="261610"/>
          </a:xfrm>
          <a:prstGeom prst="rect">
            <a:avLst/>
          </a:prstGeom>
          <a:noFill/>
        </p:spPr>
        <p:txBody>
          <a:bodyPr wrap="none" rtlCol="0">
            <a:spAutoFit/>
          </a:bodyPr>
          <a:lstStyle/>
          <a:p>
            <a:r>
              <a:rPr lang="en-US" sz="1100" dirty="0">
                <a:solidFill>
                  <a:schemeClr val="bg1">
                    <a:lumMod val="75000"/>
                  </a:schemeClr>
                </a:solidFill>
              </a:rPr>
              <a:t>Source: AAA</a:t>
            </a:r>
          </a:p>
        </p:txBody>
      </p:sp>
    </p:spTree>
    <p:extLst>
      <p:ext uri="{BB962C8B-B14F-4D97-AF65-F5344CB8AC3E}">
        <p14:creationId xmlns:p14="http://schemas.microsoft.com/office/powerpoint/2010/main" val="142146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a:xfrm>
            <a:off x="677334" y="1435703"/>
            <a:ext cx="6648624" cy="5309342"/>
          </a:xfrm>
        </p:spPr>
        <p:txBody>
          <a:bodyPr>
            <a:normAutofit/>
          </a:bodyPr>
          <a:lstStyle/>
          <a:p>
            <a:r>
              <a:rPr lang="en-US" dirty="0"/>
              <a:t>Separate DUI alcohol and DUID statute citation numbers</a:t>
            </a:r>
          </a:p>
          <a:p>
            <a:r>
              <a:rPr lang="en-US" dirty="0"/>
              <a:t>Use oral fluid devices to quickly and more effectively test for drug presence, preferably at the roadside, as is done with breath testing for alcohol. </a:t>
            </a:r>
          </a:p>
          <a:p>
            <a:r>
              <a:rPr lang="en-US" dirty="0"/>
              <a:t>Implement mandatory testing of all (surviving and deceased) drivers involved in crashes that result in death or serious bodily injuries. </a:t>
            </a:r>
          </a:p>
          <a:p>
            <a:r>
              <a:rPr lang="en-US" dirty="0"/>
              <a:t>Provide additional training for and use of Drug Recognition Experts (DREs and officers trained in Advanced Roadside Impaired Driving Enforcement (ARIDE) since most officers are not qualified to identify drugged drivers.</a:t>
            </a:r>
          </a:p>
          <a:p>
            <a:r>
              <a:rPr lang="en-US" dirty="0"/>
              <a:t>Reduce delays in collecting blood samples through the use of electronic warrants. </a:t>
            </a:r>
          </a:p>
          <a:p>
            <a:r>
              <a:rPr lang="en-US" dirty="0"/>
              <a:t>Source: http://wesavelives.org/ask-congress-to-stop-duid/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101" y="1930400"/>
            <a:ext cx="2324676" cy="3363679"/>
          </a:xfrm>
          <a:prstGeom prst="rect">
            <a:avLst/>
          </a:prstGeom>
        </p:spPr>
      </p:pic>
    </p:spTree>
    <p:extLst>
      <p:ext uri="{BB962C8B-B14F-4D97-AF65-F5344CB8AC3E}">
        <p14:creationId xmlns:p14="http://schemas.microsoft.com/office/powerpoint/2010/main" val="56776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or Law Recommendations</a:t>
            </a:r>
          </a:p>
        </p:txBody>
      </p:sp>
      <p:sp>
        <p:nvSpPr>
          <p:cNvPr id="3" name="Content Placeholder 2"/>
          <p:cNvSpPr>
            <a:spLocks noGrp="1"/>
          </p:cNvSpPr>
          <p:nvPr>
            <p:ph idx="1"/>
          </p:nvPr>
        </p:nvSpPr>
        <p:spPr>
          <a:xfrm>
            <a:off x="677334" y="1602889"/>
            <a:ext cx="8219240" cy="4438473"/>
          </a:xfrm>
        </p:spPr>
        <p:txBody>
          <a:bodyPr>
            <a:normAutofit/>
          </a:bodyPr>
          <a:lstStyle/>
          <a:p>
            <a:pPr marL="0" indent="0">
              <a:buNone/>
            </a:pPr>
            <a:r>
              <a:rPr lang="en-US" dirty="0"/>
              <a:t>Enhance penalties for driving under the influence of combinations of drugs or drugs plus alcohol, recognizing that combinations of drugs can be more impairing than drugs individually</a:t>
            </a:r>
          </a:p>
          <a:p>
            <a:pPr marL="0" indent="0">
              <a:buNone/>
            </a:pPr>
            <a:r>
              <a:rPr lang="en-US" dirty="0"/>
              <a:t>Implement effective treatment programs such as the 24/7 sobriety program for chronic offenders of both alcohol and drugs.</a:t>
            </a:r>
          </a:p>
          <a:p>
            <a:pPr marL="0" indent="0">
              <a:buNone/>
            </a:pPr>
            <a:r>
              <a:rPr lang="en-US" dirty="0"/>
              <a:t>Adopt per se laws to facilitate drugged driving prosecution as alcohol per se laws do for drunk driving prosecution. </a:t>
            </a:r>
          </a:p>
          <a:p>
            <a:pPr marL="0" indent="0">
              <a:buNone/>
            </a:pPr>
            <a:r>
              <a:rPr lang="en-US" dirty="0"/>
              <a:t>Revise 23 US Code § 405 (d) that specifies grants to States that implement impaired driving countermeasures. There are specific grants to States to reduce alcohol impairment (such as grants to adopt and enforce mandatory alcohol-ignition interlocks) but none for drugged driving impairment</a:t>
            </a:r>
          </a:p>
          <a:p>
            <a:r>
              <a:rPr lang="en-US" dirty="0"/>
              <a:t>Source: http://wesavelives.org/ask-congress-to-stop-duid</a:t>
            </a:r>
          </a:p>
        </p:txBody>
      </p:sp>
    </p:spTree>
    <p:extLst>
      <p:ext uri="{BB962C8B-B14F-4D97-AF65-F5344CB8AC3E}">
        <p14:creationId xmlns:p14="http://schemas.microsoft.com/office/powerpoint/2010/main" val="368104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State Snapshots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graphicFrame>
        <p:nvGraphicFramePr>
          <p:cNvPr id="5" name="Diagram 4"/>
          <p:cNvGraphicFramePr/>
          <p:nvPr>
            <p:extLst>
              <p:ext uri="{D42A27DB-BD31-4B8C-83A1-F6EECF244321}">
                <p14:modId xmlns:p14="http://schemas.microsoft.com/office/powerpoint/2010/main" val="746624362"/>
              </p:ext>
            </p:extLst>
          </p:nvPr>
        </p:nvGraphicFramePr>
        <p:xfrm>
          <a:off x="677335" y="2027218"/>
          <a:ext cx="8391362" cy="3728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37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Technologies available…</a:t>
            </a:r>
          </a:p>
        </p:txBody>
      </p:sp>
      <p:sp>
        <p:nvSpPr>
          <p:cNvPr id="3" name="Content Placeholder 2"/>
          <p:cNvSpPr>
            <a:spLocks noGrp="1"/>
          </p:cNvSpPr>
          <p:nvPr>
            <p:ph idx="1"/>
          </p:nvPr>
        </p:nvSpPr>
        <p:spPr>
          <a:xfrm>
            <a:off x="677334" y="2160589"/>
            <a:ext cx="8273028" cy="3880773"/>
          </a:xfrm>
        </p:spPr>
        <p:txBody>
          <a:bodyPr>
            <a:normAutofit lnSpcReduction="10000"/>
          </a:bodyPr>
          <a:lstStyle/>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We Save Lives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901" y="3021198"/>
            <a:ext cx="2952750" cy="2533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426" y="2027218"/>
            <a:ext cx="4572000" cy="2381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2394518"/>
            <a:ext cx="2540000" cy="711200"/>
          </a:xfrm>
          <a:prstGeom prst="rect">
            <a:avLst/>
          </a:prstGeom>
        </p:spPr>
      </p:pic>
    </p:spTree>
    <p:extLst>
      <p:ext uri="{BB962C8B-B14F-4D97-AF65-F5344CB8AC3E}">
        <p14:creationId xmlns:p14="http://schemas.microsoft.com/office/powerpoint/2010/main" val="365395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Origins of a Movement</a:t>
            </a:r>
          </a:p>
        </p:txBody>
      </p:sp>
      <p:sp>
        <p:nvSpPr>
          <p:cNvPr id="3" name="Content Placeholder 2"/>
          <p:cNvSpPr>
            <a:spLocks noGrp="1"/>
          </p:cNvSpPr>
          <p:nvPr>
            <p:ph idx="1"/>
          </p:nvPr>
        </p:nvSpPr>
        <p:spPr>
          <a:xfrm>
            <a:off x="677334" y="2160589"/>
            <a:ext cx="4572398" cy="3575193"/>
          </a:xfrm>
        </p:spPr>
        <p:txBody>
          <a:bodyPr>
            <a:normAutofit/>
          </a:bodyPr>
          <a:lstStyle/>
          <a:p>
            <a:r>
              <a:rPr lang="en-US" dirty="0"/>
              <a:t>The Anti-drunk driving movement put a face on the statistics. </a:t>
            </a:r>
          </a:p>
          <a:p>
            <a:r>
              <a:rPr lang="en-US" dirty="0"/>
              <a:t>“Boots on the ground” formed in almost every state.</a:t>
            </a:r>
          </a:p>
          <a:p>
            <a:r>
              <a:rPr lang="en-US" dirty="0"/>
              <a:t>1980 -1985 more than 2,000 impaired driving bills were past at the state and federal level. </a:t>
            </a:r>
          </a:p>
          <a:p>
            <a:r>
              <a:rPr lang="en-US" dirty="0"/>
              <a:t>DUI fatalities were reduced by more than 20%.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389183" y="1060572"/>
            <a:ext cx="3638550" cy="4572000"/>
          </a:xfrm>
          <a:prstGeom prst="rect">
            <a:avLst/>
          </a:prstGeom>
        </p:spPr>
      </p:pic>
    </p:spTree>
    <p:extLst>
      <p:ext uri="{BB962C8B-B14F-4D97-AF65-F5344CB8AC3E}">
        <p14:creationId xmlns:p14="http://schemas.microsoft.com/office/powerpoint/2010/main" val="381362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How are we doing it…</a:t>
            </a:r>
          </a:p>
        </p:txBody>
      </p:sp>
      <p:sp>
        <p:nvSpPr>
          <p:cNvPr id="3" name="Content Placeholder 2"/>
          <p:cNvSpPr>
            <a:spLocks noGrp="1"/>
          </p:cNvSpPr>
          <p:nvPr>
            <p:ph idx="1"/>
          </p:nvPr>
        </p:nvSpPr>
        <p:spPr>
          <a:xfrm>
            <a:off x="677334" y="2160589"/>
            <a:ext cx="8273028" cy="3880773"/>
          </a:xfrm>
        </p:spPr>
        <p:txBody>
          <a:bodyPr>
            <a:normAutofit/>
          </a:bodyPr>
          <a:lstStyle/>
          <a:p>
            <a:r>
              <a:rPr lang="en-US" dirty="0"/>
              <a:t>Not well</a:t>
            </a:r>
          </a:p>
          <a:p>
            <a:r>
              <a:rPr lang="en-US" dirty="0"/>
              <a:t>Providing Resources, Talking Points, Expert testimony</a:t>
            </a:r>
          </a:p>
          <a:p>
            <a:r>
              <a:rPr lang="en-US" dirty="0"/>
              <a:t>Letter writing campaign to all legislators</a:t>
            </a:r>
          </a:p>
          <a:p>
            <a:r>
              <a:rPr lang="en-US" dirty="0"/>
              <a:t>We Save Lives, partner org. building coalitions such as in Illinois and Colorado</a:t>
            </a:r>
          </a:p>
          <a:p>
            <a:r>
              <a:rPr lang="en-US" dirty="0"/>
              <a:t>Advocacy - personal visits to the committee members</a:t>
            </a:r>
          </a:p>
          <a:p>
            <a:r>
              <a:rPr lang="en-US" dirty="0"/>
              <a:t>Social Media </a:t>
            </a:r>
          </a:p>
          <a:p>
            <a:r>
              <a:rPr lang="en-US" dirty="0"/>
              <a:t>Press conferences</a:t>
            </a:r>
          </a:p>
          <a:p>
            <a:r>
              <a:rPr lang="en-US" dirty="0"/>
              <a:t>Blogs, i.e. </a:t>
            </a:r>
            <a:r>
              <a:rPr lang="en-US" dirty="0">
                <a:hlinkClick r:id="rId2"/>
              </a:rPr>
              <a:t>http://wesavelives.org/britain-solving-drugged-driving-problem/</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091" y="464993"/>
            <a:ext cx="3425536" cy="25691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528" y="3875808"/>
            <a:ext cx="2815936" cy="2815936"/>
          </a:xfrm>
          <a:prstGeom prst="rect">
            <a:avLst/>
          </a:prstGeom>
        </p:spPr>
      </p:pic>
    </p:spTree>
    <p:extLst>
      <p:ext uri="{BB962C8B-B14F-4D97-AF65-F5344CB8AC3E}">
        <p14:creationId xmlns:p14="http://schemas.microsoft.com/office/powerpoint/2010/main" val="19483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State-by-State Report</a:t>
            </a:r>
          </a:p>
        </p:txBody>
      </p:sp>
      <p:sp>
        <p:nvSpPr>
          <p:cNvPr id="3" name="Content Placeholder 2"/>
          <p:cNvSpPr>
            <a:spLocks noGrp="1"/>
          </p:cNvSpPr>
          <p:nvPr>
            <p:ph idx="1"/>
          </p:nvPr>
        </p:nvSpPr>
        <p:spPr>
          <a:xfrm>
            <a:off x="677335" y="2160589"/>
            <a:ext cx="4454064" cy="4035816"/>
          </a:xfrm>
        </p:spPr>
        <p:txBody>
          <a:bodyPr/>
          <a:lstStyle/>
          <a:p>
            <a:endParaRPr lang="en-US" dirty="0"/>
          </a:p>
          <a:p>
            <a:r>
              <a:rPr lang="en-US" dirty="0"/>
              <a:t>Get your copy at </a:t>
            </a:r>
            <a:r>
              <a:rPr lang="en-US" dirty="0">
                <a:hlinkClick r:id="rId2"/>
              </a:rPr>
              <a:t>www.StopDUID.org/report.html</a:t>
            </a:r>
            <a:r>
              <a:rPr lang="en-US" dirty="0"/>
              <a:t>!</a:t>
            </a:r>
          </a:p>
          <a:p>
            <a:r>
              <a:rPr lang="en-US" dirty="0"/>
              <a:t>2016 version in production for this summer, including new 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007" y="581856"/>
            <a:ext cx="3810000" cy="4933950"/>
          </a:xfrm>
          <a:prstGeom prst="rect">
            <a:avLst/>
          </a:prstGeom>
        </p:spPr>
      </p:pic>
    </p:spTree>
    <p:extLst>
      <p:ext uri="{BB962C8B-B14F-4D97-AF65-F5344CB8AC3E}">
        <p14:creationId xmlns:p14="http://schemas.microsoft.com/office/powerpoint/2010/main" val="325326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70" y="1563019"/>
            <a:ext cx="8596668" cy="639483"/>
          </a:xfrm>
        </p:spPr>
        <p:txBody>
          <a:bodyPr>
            <a:normAutofit fontScale="90000"/>
          </a:bodyPr>
          <a:lstStyle/>
          <a:p>
            <a:r>
              <a:rPr lang="en-US" dirty="0">
                <a:solidFill>
                  <a:srgbClr val="51B95C"/>
                </a:solidFill>
              </a:rPr>
              <a:t>Why we do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168" y="3692753"/>
            <a:ext cx="2463786" cy="24637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82" y="2542303"/>
            <a:ext cx="2133600" cy="2857500"/>
          </a:xfrm>
          <a:prstGeom prst="rect">
            <a:avLst/>
          </a:prstGeom>
        </p:spPr>
      </p:pic>
      <p:pic>
        <p:nvPicPr>
          <p:cNvPr id="2050" name="Picture 2" descr="erin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507" y="1060572"/>
            <a:ext cx="3833372" cy="25322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9682" y="735279"/>
            <a:ext cx="2124075" cy="28575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6940" y="3692753"/>
            <a:ext cx="2000250" cy="2857500"/>
          </a:xfrm>
          <a:prstGeom prst="rect">
            <a:avLst/>
          </a:prstGeom>
        </p:spPr>
      </p:pic>
    </p:spTree>
    <p:extLst>
      <p:ext uri="{BB962C8B-B14F-4D97-AF65-F5344CB8AC3E}">
        <p14:creationId xmlns:p14="http://schemas.microsoft.com/office/powerpoint/2010/main" val="339251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a Movement</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37754" y="2234045"/>
            <a:ext cx="4236931" cy="3392343"/>
          </a:xfrm>
          <a:prstGeom prst="rect">
            <a:avLst/>
          </a:prstGeom>
        </p:spPr>
      </p:pic>
      <p:sp>
        <p:nvSpPr>
          <p:cNvPr id="5" name="Rectangle 4"/>
          <p:cNvSpPr/>
          <p:nvPr/>
        </p:nvSpPr>
        <p:spPr>
          <a:xfrm>
            <a:off x="5164281" y="2295344"/>
            <a:ext cx="3969326" cy="1200329"/>
          </a:xfrm>
          <a:prstGeom prst="rect">
            <a:avLst/>
          </a:prstGeom>
        </p:spPr>
        <p:txBody>
          <a:bodyPr wrap="square">
            <a:spAutoFit/>
          </a:bodyPr>
          <a:lstStyle/>
          <a:p>
            <a:r>
              <a:rPr lang="en-US" dirty="0"/>
              <a:t>The drinking age was raised to 21 in every state through incentive grants</a:t>
            </a:r>
          </a:p>
          <a:p>
            <a:r>
              <a:rPr lang="en-US" dirty="0"/>
              <a:t>despite tremendous opposition from the alcohol industry and students. </a:t>
            </a:r>
          </a:p>
        </p:txBody>
      </p:sp>
      <p:sp>
        <p:nvSpPr>
          <p:cNvPr id="6" name="Rectangle 5"/>
          <p:cNvSpPr/>
          <p:nvPr/>
        </p:nvSpPr>
        <p:spPr>
          <a:xfrm>
            <a:off x="5247408" y="4329316"/>
            <a:ext cx="4145974" cy="1200329"/>
          </a:xfrm>
          <a:prstGeom prst="rect">
            <a:avLst/>
          </a:prstGeom>
        </p:spPr>
        <p:txBody>
          <a:bodyPr wrap="square">
            <a:spAutoFit/>
          </a:bodyPr>
          <a:lstStyle/>
          <a:p>
            <a:r>
              <a:rPr lang="en-US" sz="2400" dirty="0"/>
              <a:t>Most importantly, Drunk driving became socially unacceptable. </a:t>
            </a:r>
          </a:p>
        </p:txBody>
      </p:sp>
    </p:spTree>
    <p:extLst>
      <p:ext uri="{BB962C8B-B14F-4D97-AF65-F5344CB8AC3E}">
        <p14:creationId xmlns:p14="http://schemas.microsoft.com/office/powerpoint/2010/main" val="35418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278" y="1269402"/>
            <a:ext cx="4572398" cy="639483"/>
          </a:xfrm>
        </p:spPr>
        <p:txBody>
          <a:bodyPr>
            <a:normAutofit fontScale="90000"/>
          </a:bodyPr>
          <a:lstStyle/>
          <a:p>
            <a:r>
              <a:rPr lang="en-US" dirty="0">
                <a:solidFill>
                  <a:srgbClr val="51B95C"/>
                </a:solidFill>
              </a:rPr>
              <a:t>“Just Say No” is Over</a:t>
            </a:r>
          </a:p>
        </p:txBody>
      </p:sp>
      <p:sp>
        <p:nvSpPr>
          <p:cNvPr id="3" name="Content Placeholder 2"/>
          <p:cNvSpPr>
            <a:spLocks noGrp="1"/>
          </p:cNvSpPr>
          <p:nvPr>
            <p:ph idx="1"/>
          </p:nvPr>
        </p:nvSpPr>
        <p:spPr>
          <a:xfrm>
            <a:off x="600227" y="5637006"/>
            <a:ext cx="8586803" cy="903643"/>
          </a:xfrm>
        </p:spPr>
        <p:txBody>
          <a:bodyPr>
            <a:normAutofit fontScale="85000" lnSpcReduction="10000"/>
          </a:bodyPr>
          <a:lstStyle/>
          <a:p>
            <a:r>
              <a:rPr lang="en-US" dirty="0"/>
              <a:t>The attitudes that surround drug use have changed dramatically, as have the attitudes towards punishment and criminal justice since the 1990s. The theme now is to “reduce the jail population” causing the decriminalization of other crimes as well.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7" name="Picture 6"/>
          <p:cNvPicPr/>
          <p:nvPr/>
        </p:nvPicPr>
        <p:blipFill rotWithShape="1">
          <a:blip r:embed="rId3">
            <a:extLst>
              <a:ext uri="{28A0092B-C50C-407E-A947-70E740481C1C}">
                <a14:useLocalDpi xmlns:a14="http://schemas.microsoft.com/office/drawing/2010/main" val="0"/>
              </a:ext>
            </a:extLst>
          </a:blip>
          <a:srcRect b="5389"/>
          <a:stretch/>
        </p:blipFill>
        <p:spPr>
          <a:xfrm>
            <a:off x="5599035" y="1919643"/>
            <a:ext cx="3587996" cy="3394635"/>
          </a:xfrm>
          <a:prstGeom prst="rect">
            <a:avLst/>
          </a:prstGeom>
        </p:spPr>
      </p:pic>
      <p:sp>
        <p:nvSpPr>
          <p:cNvPr id="8" name="Rectangle 7"/>
          <p:cNvSpPr/>
          <p:nvPr/>
        </p:nvSpPr>
        <p:spPr>
          <a:xfrm>
            <a:off x="624695" y="1429367"/>
            <a:ext cx="4268933" cy="202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pro marijuana movement is well financed, well organized and more adept at promoting their ongoing theme that “The prohibition of marijuana is an utter failure” </a:t>
            </a:r>
          </a:p>
        </p:txBody>
      </p:sp>
      <p:sp>
        <p:nvSpPr>
          <p:cNvPr id="9" name="TextBox 8"/>
          <p:cNvSpPr txBox="1"/>
          <p:nvPr/>
        </p:nvSpPr>
        <p:spPr>
          <a:xfrm>
            <a:off x="986301" y="3777754"/>
            <a:ext cx="3553691" cy="1477328"/>
          </a:xfrm>
          <a:prstGeom prst="rect">
            <a:avLst/>
          </a:prstGeom>
          <a:noFill/>
        </p:spPr>
        <p:txBody>
          <a:bodyPr wrap="square" rtlCol="0">
            <a:spAutoFit/>
          </a:bodyPr>
          <a:lstStyle/>
          <a:p>
            <a:r>
              <a:rPr lang="en-US" dirty="0"/>
              <a:t>They often site studies with no source information to support their claims and counter legitimate studies by accredited</a:t>
            </a:r>
          </a:p>
          <a:p>
            <a:r>
              <a:rPr lang="en-US" dirty="0"/>
              <a:t>researchers. </a:t>
            </a:r>
          </a:p>
        </p:txBody>
      </p:sp>
    </p:spTree>
    <p:extLst>
      <p:ext uri="{BB962C8B-B14F-4D97-AF65-F5344CB8AC3E}">
        <p14:creationId xmlns:p14="http://schemas.microsoft.com/office/powerpoint/2010/main" val="29270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Public reaction in the age of marijuana</a:t>
            </a:r>
          </a:p>
        </p:txBody>
      </p:sp>
      <p:sp>
        <p:nvSpPr>
          <p:cNvPr id="3" name="Content Placeholder 2"/>
          <p:cNvSpPr>
            <a:spLocks noGrp="1"/>
          </p:cNvSpPr>
          <p:nvPr>
            <p:ph idx="1"/>
          </p:nvPr>
        </p:nvSpPr>
        <p:spPr>
          <a:xfrm>
            <a:off x="677334" y="2042251"/>
            <a:ext cx="8090148" cy="1023675"/>
          </a:xfrm>
        </p:spPr>
        <p:txBody>
          <a:bodyPr>
            <a:normAutofit fontScale="85000" lnSpcReduction="10000"/>
          </a:bodyPr>
          <a:lstStyle/>
          <a:p>
            <a:r>
              <a:rPr lang="en-US" dirty="0"/>
              <a:t>The social media reaction reveals poor communication &amp; the lack of information</a:t>
            </a:r>
          </a:p>
          <a:p>
            <a:r>
              <a:rPr lang="en-US" dirty="0"/>
              <a:t>MADD dealt with accusations of </a:t>
            </a:r>
            <a:r>
              <a:rPr lang="en-US" dirty="0" err="1"/>
              <a:t>prohibitionism</a:t>
            </a:r>
            <a:r>
              <a:rPr lang="en-US" dirty="0"/>
              <a:t>, but alcohol wasn’t simultaneously fighting for its legitimacy within society.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850" y="3224655"/>
            <a:ext cx="3200144" cy="30561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033" y="2938638"/>
            <a:ext cx="3368938" cy="3500917"/>
          </a:xfrm>
          <a:prstGeom prst="rect">
            <a:avLst/>
          </a:prstGeom>
        </p:spPr>
      </p:pic>
    </p:spTree>
    <p:extLst>
      <p:ext uri="{BB962C8B-B14F-4D97-AF65-F5344CB8AC3E}">
        <p14:creationId xmlns:p14="http://schemas.microsoft.com/office/powerpoint/2010/main" val="155197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Weed Advisor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522" y="1536645"/>
            <a:ext cx="7590930" cy="4237266"/>
          </a:xfrm>
          <a:prstGeom prst="rect">
            <a:avLst/>
          </a:prstGeom>
        </p:spPr>
      </p:pic>
    </p:spTree>
    <p:extLst>
      <p:ext uri="{BB962C8B-B14F-4D97-AF65-F5344CB8AC3E}">
        <p14:creationId xmlns:p14="http://schemas.microsoft.com/office/powerpoint/2010/main" val="193985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735"/>
            <a:ext cx="8596668" cy="639483"/>
          </a:xfrm>
        </p:spPr>
        <p:txBody>
          <a:bodyPr>
            <a:normAutofit fontScale="90000"/>
          </a:bodyPr>
          <a:lstStyle/>
          <a:p>
            <a:r>
              <a:rPr lang="en-US" dirty="0">
                <a:solidFill>
                  <a:srgbClr val="51B95C"/>
                </a:solidFill>
              </a:rPr>
              <a:t>Facebook responses to WSL posts…</a:t>
            </a:r>
          </a:p>
        </p:txBody>
      </p:sp>
      <p:sp>
        <p:nvSpPr>
          <p:cNvPr id="3" name="Content Placeholder 2"/>
          <p:cNvSpPr>
            <a:spLocks noGrp="1"/>
          </p:cNvSpPr>
          <p:nvPr>
            <p:ph idx="1"/>
          </p:nvPr>
        </p:nvSpPr>
        <p:spPr>
          <a:xfrm>
            <a:off x="677334" y="2042251"/>
            <a:ext cx="7530751" cy="4240215"/>
          </a:xfrm>
        </p:spPr>
        <p:txBody>
          <a:bodyPr>
            <a:normAutofit lnSpcReduction="10000"/>
          </a:bodyPr>
          <a:lstStyle/>
          <a:p>
            <a:r>
              <a:rPr lang="en-US" b="1" i="1" dirty="0"/>
              <a:t>“This is probably sponsored by the alcohol companies. The vast majority know this is a scare tactic. Yeah, go drink, it's much safer...only about 25ooo dead people because of drunks.”</a:t>
            </a:r>
            <a:endParaRPr lang="en-US" dirty="0"/>
          </a:p>
          <a:p>
            <a:r>
              <a:rPr lang="en-US" b="1" i="1" dirty="0"/>
              <a:t>“But I thought pot makes you drive better?”</a:t>
            </a:r>
            <a:endParaRPr lang="en-US" dirty="0"/>
          </a:p>
          <a:p>
            <a:r>
              <a:rPr lang="en-US" b="1" i="1" dirty="0"/>
              <a:t>“Ever find anyone dead from pot? Right, no one. Those of us who need it for pain are being denied.”</a:t>
            </a:r>
            <a:endParaRPr lang="en-US" dirty="0"/>
          </a:p>
          <a:p>
            <a:r>
              <a:rPr lang="en-US" b="1" i="1" dirty="0"/>
              <a:t> </a:t>
            </a:r>
            <a:r>
              <a:rPr lang="en-US" dirty="0"/>
              <a:t>“</a:t>
            </a:r>
            <a:r>
              <a:rPr lang="en-US" b="1" dirty="0"/>
              <a:t>Idk about you guys but </a:t>
            </a:r>
            <a:r>
              <a:rPr lang="en-US" b="1" dirty="0" err="1"/>
              <a:t>im</a:t>
            </a:r>
            <a:r>
              <a:rPr lang="en-US" b="1" dirty="0"/>
              <a:t> much more alert when </a:t>
            </a:r>
            <a:r>
              <a:rPr lang="en-US" b="1" dirty="0" err="1"/>
              <a:t>i</a:t>
            </a:r>
            <a:r>
              <a:rPr lang="en-US" b="1" dirty="0"/>
              <a:t> dive under the influence”</a:t>
            </a:r>
            <a:endParaRPr lang="en-US" dirty="0"/>
          </a:p>
          <a:p>
            <a:r>
              <a:rPr lang="en-US" b="1" dirty="0"/>
              <a:t> “alcohol also kills people if you consume too much, marijuana doesn't... Stop trying to compare alcohol to marijuana cause they're not the same.”</a:t>
            </a:r>
            <a:endParaRPr lang="en-US" dirty="0"/>
          </a:p>
          <a:p>
            <a:r>
              <a:rPr lang="en-US" b="1" dirty="0"/>
              <a:t> “I'm surprised that this ridiculous myth of weed causing traffic accidents like alcohol is still prevalent”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37" y="103141"/>
            <a:ext cx="1531890" cy="957431"/>
          </a:xfrm>
          <a:prstGeom prst="rect">
            <a:avLst/>
          </a:prstGeom>
        </p:spPr>
      </p:pic>
    </p:spTree>
    <p:extLst>
      <p:ext uri="{BB962C8B-B14F-4D97-AF65-F5344CB8AC3E}">
        <p14:creationId xmlns:p14="http://schemas.microsoft.com/office/powerpoint/2010/main" val="112651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When it is About Drunk Driving . . . </a:t>
            </a:r>
          </a:p>
        </p:txBody>
      </p:sp>
      <p:sp>
        <p:nvSpPr>
          <p:cNvPr id="3" name="Content Placeholder 2"/>
          <p:cNvSpPr>
            <a:spLocks noGrp="1"/>
          </p:cNvSpPr>
          <p:nvPr>
            <p:ph idx="1"/>
          </p:nvPr>
        </p:nvSpPr>
        <p:spPr/>
        <p:txBody>
          <a:bodyPr/>
          <a:lstStyle/>
          <a:p>
            <a:pPr marL="0" indent="0" algn="ctr">
              <a:buNone/>
            </a:pPr>
            <a:r>
              <a:rPr lang="en-US" dirty="0"/>
              <a:t>#</a:t>
            </a:r>
            <a:r>
              <a:rPr lang="en-US" dirty="0" err="1"/>
              <a:t>RefelectionsfromInside</a:t>
            </a:r>
            <a:endParaRPr lang="en-US" dirty="0"/>
          </a:p>
          <a:p>
            <a:pPr marL="0" indent="0" algn="ctr">
              <a:buNone/>
            </a:pPr>
            <a:r>
              <a:rPr lang="en-US" dirty="0"/>
              <a:t>Anti-Drunk Driving Video recently posted by We Save Lives.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554" y="3159483"/>
            <a:ext cx="5045650" cy="2891490"/>
          </a:xfrm>
          <a:prstGeom prst="rect">
            <a:avLst/>
          </a:prstGeom>
        </p:spPr>
      </p:pic>
    </p:spTree>
    <p:extLst>
      <p:ext uri="{BB962C8B-B14F-4D97-AF65-F5344CB8AC3E}">
        <p14:creationId xmlns:p14="http://schemas.microsoft.com/office/powerpoint/2010/main" val="282927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Responses to WSL Post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640" y="1350723"/>
            <a:ext cx="2474186" cy="3881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350723"/>
            <a:ext cx="2474301" cy="48359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832" y="1350723"/>
            <a:ext cx="3544387" cy="4137529"/>
          </a:xfrm>
          <a:prstGeom prst="rect">
            <a:avLst/>
          </a:prstGeom>
        </p:spPr>
      </p:pic>
    </p:spTree>
    <p:extLst>
      <p:ext uri="{BB962C8B-B14F-4D97-AF65-F5344CB8AC3E}">
        <p14:creationId xmlns:p14="http://schemas.microsoft.com/office/powerpoint/2010/main" val="2880300943"/>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808</TotalTime>
  <Words>956</Words>
  <Application>Microsoft Office PowerPoint</Application>
  <PresentationFormat>Widescreen</PresentationFormat>
  <Paragraphs>115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What to do about DUID?</vt:lpstr>
      <vt:lpstr>Origins of a Movement</vt:lpstr>
      <vt:lpstr>Origins of a Movement</vt:lpstr>
      <vt:lpstr>“Just Say No” is Over</vt:lpstr>
      <vt:lpstr>Public reaction in the age of marijuana</vt:lpstr>
      <vt:lpstr>Weed Advisor</vt:lpstr>
      <vt:lpstr>Facebook responses to WSL posts…</vt:lpstr>
      <vt:lpstr>But When it is About Drunk Driving . . . </vt:lpstr>
      <vt:lpstr>Facebook Responses to WSL Post</vt:lpstr>
      <vt:lpstr>PowerPoint Presentation</vt:lpstr>
      <vt:lpstr>Cannabis is Not Only Socially Acceptable but . .. </vt:lpstr>
      <vt:lpstr>What is wrong with the Anti-DUID Movement Today?</vt:lpstr>
      <vt:lpstr>As a result  </vt:lpstr>
      <vt:lpstr>DUID Laws (WeSaveLives.org &amp; StopDUID.org)</vt:lpstr>
      <vt:lpstr>DUID Laws</vt:lpstr>
      <vt:lpstr>Solutions</vt:lpstr>
      <vt:lpstr>Solutions or Law Recommendations</vt:lpstr>
      <vt:lpstr>State Snapshots</vt:lpstr>
      <vt:lpstr>Technologies available…</vt:lpstr>
      <vt:lpstr>How are we doing it…</vt:lpstr>
      <vt:lpstr>State-by-State Report</vt:lpstr>
      <vt:lpstr>Why we do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about DUID?</dc:title>
  <dc:creator>James Evans</dc:creator>
  <cp:lastModifiedBy>Candace Lightner</cp:lastModifiedBy>
  <cp:revision>45</cp:revision>
  <dcterms:created xsi:type="dcterms:W3CDTF">2016-04-04T01:01:03Z</dcterms:created>
  <dcterms:modified xsi:type="dcterms:W3CDTF">2018-01-15T19:48:36Z</dcterms:modified>
</cp:coreProperties>
</file>